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300" r:id="rId4"/>
    <p:sldId id="301" r:id="rId5"/>
    <p:sldId id="302" r:id="rId6"/>
    <p:sldId id="306" r:id="rId7"/>
    <p:sldId id="258" r:id="rId8"/>
    <p:sldId id="260" r:id="rId9"/>
    <p:sldId id="259" r:id="rId10"/>
    <p:sldId id="261" r:id="rId11"/>
    <p:sldId id="304" r:id="rId12"/>
    <p:sldId id="305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80" r:id="rId31"/>
    <p:sldId id="281" r:id="rId32"/>
    <p:sldId id="283" r:id="rId33"/>
    <p:sldId id="284" r:id="rId34"/>
    <p:sldId id="285" r:id="rId35"/>
    <p:sldId id="296" r:id="rId36"/>
    <p:sldId id="297" r:id="rId37"/>
    <p:sldId id="298" r:id="rId38"/>
    <p:sldId id="293" r:id="rId39"/>
    <p:sldId id="295" r:id="rId40"/>
    <p:sldId id="299" r:id="rId41"/>
    <p:sldId id="307" r:id="rId42"/>
    <p:sldId id="294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806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600" b="1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IV Уровень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</c:v>
                </c:pt>
                <c:pt idx="1">
                  <c:v>20</c:v>
                </c:pt>
                <c:pt idx="2">
                  <c:v>33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3216512"/>
        <c:axId val="23219200"/>
        <c:axId val="0"/>
      </c:bar3DChart>
      <c:catAx>
        <c:axId val="23216512"/>
        <c:scaling>
          <c:orientation val="minMax"/>
        </c:scaling>
        <c:delete val="0"/>
        <c:axPos val="b"/>
        <c:majorTickMark val="none"/>
        <c:minorTickMark val="none"/>
        <c:tickLblPos val="nextTo"/>
        <c:crossAx val="23219200"/>
        <c:crosses val="autoZero"/>
        <c:auto val="1"/>
        <c:lblAlgn val="ctr"/>
        <c:lblOffset val="100"/>
        <c:noMultiLvlLbl val="0"/>
      </c:catAx>
      <c:valAx>
        <c:axId val="23219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216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txPr>
              <a:bodyPr/>
              <a:lstStyle/>
              <a:p>
                <a:pPr>
                  <a:defRPr sz="3200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 </c:v>
                </c:pt>
                <c:pt idx="1">
                  <c:v>Частично готов</c:v>
                </c:pt>
                <c:pt idx="2">
                  <c:v> Не готов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</c:v>
                </c:pt>
                <c:pt idx="1">
                  <c:v>14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3247488"/>
        <c:axId val="103241216"/>
        <c:axId val="0"/>
      </c:bar3DChart>
      <c:catAx>
        <c:axId val="23247488"/>
        <c:scaling>
          <c:orientation val="minMax"/>
        </c:scaling>
        <c:delete val="0"/>
        <c:axPos val="b"/>
        <c:majorTickMark val="none"/>
        <c:minorTickMark val="none"/>
        <c:tickLblPos val="nextTo"/>
        <c:crossAx val="103241216"/>
        <c:crosses val="autoZero"/>
        <c:auto val="1"/>
        <c:lblAlgn val="ctr"/>
        <c:lblOffset val="100"/>
        <c:noMultiLvlLbl val="0"/>
      </c:catAx>
      <c:valAx>
        <c:axId val="103241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247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000" b="1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I Уровень</c:v>
                </c:pt>
                <c:pt idx="1">
                  <c:v>II Уровень</c:v>
                </c:pt>
                <c:pt idx="2">
                  <c:v>III Уровень</c:v>
                </c:pt>
                <c:pt idx="3">
                  <c:v>IV Уровень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</c:v>
                </c:pt>
                <c:pt idx="1">
                  <c:v>25</c:v>
                </c:pt>
                <c:pt idx="2">
                  <c:v>34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853888"/>
        <c:axId val="20894464"/>
        <c:axId val="0"/>
      </c:bar3DChart>
      <c:catAx>
        <c:axId val="20853888"/>
        <c:scaling>
          <c:orientation val="minMax"/>
        </c:scaling>
        <c:delete val="0"/>
        <c:axPos val="b"/>
        <c:majorTickMark val="none"/>
        <c:minorTickMark val="none"/>
        <c:tickLblPos val="nextTo"/>
        <c:crossAx val="20894464"/>
        <c:crosses val="autoZero"/>
        <c:auto val="1"/>
        <c:lblAlgn val="ctr"/>
        <c:lblOffset val="100"/>
        <c:noMultiLvlLbl val="0"/>
      </c:catAx>
      <c:valAx>
        <c:axId val="20894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853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txPr>
              <a:bodyPr/>
              <a:lstStyle/>
              <a:p>
                <a:pPr>
                  <a:defRPr sz="400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 </c:v>
                </c:pt>
                <c:pt idx="1">
                  <c:v>Частично готов</c:v>
                </c:pt>
                <c:pt idx="2">
                  <c:v> Не готов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</c:v>
                </c:pt>
                <c:pt idx="1">
                  <c:v>18</c:v>
                </c:pt>
                <c:pt idx="2">
                  <c:v>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1054208"/>
        <c:axId val="21056896"/>
        <c:axId val="0"/>
      </c:bar3DChart>
      <c:catAx>
        <c:axId val="21054208"/>
        <c:scaling>
          <c:orientation val="minMax"/>
        </c:scaling>
        <c:delete val="0"/>
        <c:axPos val="b"/>
        <c:majorTickMark val="none"/>
        <c:minorTickMark val="none"/>
        <c:tickLblPos val="nextTo"/>
        <c:crossAx val="21056896"/>
        <c:crosses val="autoZero"/>
        <c:auto val="1"/>
        <c:lblAlgn val="ctr"/>
        <c:lblOffset val="100"/>
        <c:noMultiLvlLbl val="0"/>
      </c:catAx>
      <c:valAx>
        <c:axId val="21056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05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976601453012984E-2"/>
          <c:y val="0.18095028024478516"/>
          <c:w val="0.92745031007472978"/>
          <c:h val="0.695904333879147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Готовы к школе</c:v>
                </c:pt>
                <c:pt idx="1">
                  <c:v>Частично готовы к школе</c:v>
                </c:pt>
                <c:pt idx="2">
                  <c:v>Не готовы к школе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58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Готовы к школе</c:v>
                </c:pt>
                <c:pt idx="1">
                  <c:v>Частично готовы к школе</c:v>
                </c:pt>
                <c:pt idx="2">
                  <c:v>Не готовы к школе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69</c:v>
                </c:pt>
                <c:pt idx="1">
                  <c:v>14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1235200"/>
        <c:axId val="21236736"/>
        <c:axId val="0"/>
      </c:bar3DChart>
      <c:catAx>
        <c:axId val="21235200"/>
        <c:scaling>
          <c:orientation val="minMax"/>
        </c:scaling>
        <c:delete val="0"/>
        <c:axPos val="b"/>
        <c:majorTickMark val="none"/>
        <c:minorTickMark val="none"/>
        <c:tickLblPos val="nextTo"/>
        <c:crossAx val="21236736"/>
        <c:crosses val="autoZero"/>
        <c:auto val="1"/>
        <c:lblAlgn val="ctr"/>
        <c:lblOffset val="100"/>
        <c:noMultiLvlLbl val="0"/>
      </c:catAx>
      <c:valAx>
        <c:axId val="21236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235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56730280966492"/>
          <c:y val="0.15663209920540949"/>
          <c:w val="0.16620610273449526"/>
          <c:h val="0.11282799853514218"/>
        </c:manualLayout>
      </c:layout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976601453012984E-2"/>
          <c:y val="0.18095028024478516"/>
          <c:w val="0.92745031007472978"/>
          <c:h val="0.695904333879147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Готовы к школе</c:v>
                </c:pt>
                <c:pt idx="1">
                  <c:v>Частично готовы к школе</c:v>
                </c:pt>
                <c:pt idx="2">
                  <c:v>Не готовы к школе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</c:v>
                </c:pt>
                <c:pt idx="1">
                  <c:v>23</c:v>
                </c:pt>
                <c:pt idx="2">
                  <c:v>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Готовы к школе</c:v>
                </c:pt>
                <c:pt idx="1">
                  <c:v>Частично готовы к школе</c:v>
                </c:pt>
                <c:pt idx="2">
                  <c:v>Не готовы к школе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53</c:v>
                </c:pt>
                <c:pt idx="1">
                  <c:v>18</c:v>
                </c:pt>
                <c:pt idx="2">
                  <c:v>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8655360"/>
        <c:axId val="88656896"/>
        <c:axId val="0"/>
      </c:bar3DChart>
      <c:catAx>
        <c:axId val="88655360"/>
        <c:scaling>
          <c:orientation val="minMax"/>
        </c:scaling>
        <c:delete val="0"/>
        <c:axPos val="b"/>
        <c:majorTickMark val="none"/>
        <c:minorTickMark val="none"/>
        <c:tickLblPos val="nextTo"/>
        <c:crossAx val="88656896"/>
        <c:crosses val="autoZero"/>
        <c:auto val="1"/>
        <c:lblAlgn val="ctr"/>
        <c:lblOffset val="100"/>
        <c:noMultiLvlLbl val="0"/>
      </c:catAx>
      <c:valAx>
        <c:axId val="886568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8655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56730280966492"/>
          <c:y val="0.15663209920540949"/>
          <c:w val="0.16620610273449526"/>
          <c:h val="0.11282799853514218"/>
        </c:manualLayout>
      </c:layout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Зрительно-моторная коорд</c:v>
                </c:pt>
                <c:pt idx="1">
                  <c:v>Математ.представления</c:v>
                </c:pt>
                <c:pt idx="2">
                  <c:v>Мышление</c:v>
                </c:pt>
                <c:pt idx="3">
                  <c:v>Звуко-буквенный анализ</c:v>
                </c:pt>
                <c:pt idx="4">
                  <c:v>Саморегуляция</c:v>
                </c:pt>
                <c:pt idx="5">
                  <c:v>Внимание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86</c:v>
                </c:pt>
                <c:pt idx="1">
                  <c:v>100</c:v>
                </c:pt>
                <c:pt idx="2">
                  <c:v>86</c:v>
                </c:pt>
                <c:pt idx="3">
                  <c:v>71</c:v>
                </c:pt>
                <c:pt idx="4">
                  <c:v>29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Село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Зрительно-моторная коорд</c:v>
                </c:pt>
                <c:pt idx="1">
                  <c:v>Математ.представления</c:v>
                </c:pt>
                <c:pt idx="2">
                  <c:v>Мышление</c:v>
                </c:pt>
                <c:pt idx="3">
                  <c:v>Звуко-буквенный анализ</c:v>
                </c:pt>
                <c:pt idx="4">
                  <c:v>Саморегуляция</c:v>
                </c:pt>
                <c:pt idx="5">
                  <c:v>Внимание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22</c:v>
                </c:pt>
                <c:pt idx="1">
                  <c:v>100</c:v>
                </c:pt>
                <c:pt idx="2">
                  <c:v>50</c:v>
                </c:pt>
                <c:pt idx="3">
                  <c:v>89</c:v>
                </c:pt>
                <c:pt idx="4">
                  <c:v>61</c:v>
                </c:pt>
                <c:pt idx="5">
                  <c:v>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9486080"/>
        <c:axId val="29516544"/>
        <c:axId val="0"/>
      </c:bar3DChart>
      <c:catAx>
        <c:axId val="29486080"/>
        <c:scaling>
          <c:orientation val="minMax"/>
        </c:scaling>
        <c:delete val="0"/>
        <c:axPos val="b"/>
        <c:majorTickMark val="none"/>
        <c:minorTickMark val="none"/>
        <c:tickLblPos val="nextTo"/>
        <c:crossAx val="29516544"/>
        <c:crosses val="autoZero"/>
        <c:auto val="1"/>
        <c:lblAlgn val="ctr"/>
        <c:lblOffset val="100"/>
        <c:noMultiLvlLbl val="0"/>
      </c:catAx>
      <c:valAx>
        <c:axId val="29516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4860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71162679193837219"/>
          <c:y val="0.90144304953770571"/>
          <c:w val="0.2119668951328037"/>
          <c:h val="6.04341183568563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4485AD-285D-46ED-9008-CA03052FBC88}" type="datetimeFigureOut">
              <a:rPr lang="ru-RU" smtClean="0"/>
              <a:pPr/>
              <a:t>18.05.2018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71A986-98D9-4155-AD41-CC3A87B6ED9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276872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Результаты мониторинга  готовности к школе</a:t>
            </a:r>
            <a:br>
              <a:rPr lang="ru-RU" sz="4800" dirty="0" smtClean="0">
                <a:solidFill>
                  <a:schemeClr val="tx1"/>
                </a:solidFill>
              </a:rPr>
            </a:br>
            <a:r>
              <a:rPr lang="ru-RU" sz="4800" dirty="0" smtClean="0">
                <a:solidFill>
                  <a:schemeClr val="tx1"/>
                </a:solidFill>
              </a:rPr>
              <a:t>воспитанников подготовительной группы ДОУ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365104"/>
            <a:ext cx="7854696" cy="1752600"/>
          </a:xfrm>
        </p:spPr>
        <p:txBody>
          <a:bodyPr/>
          <a:lstStyle/>
          <a:p>
            <a:r>
              <a:rPr lang="ru-RU" dirty="0" smtClean="0"/>
              <a:t>Май 2018г.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745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  <a:cs typeface="Shruti" panose="020B0502040204020203" pitchFamily="34" charset="0"/>
              </a:rPr>
              <a:t>Общие сведения о дошкольниках</a:t>
            </a:r>
            <a:endParaRPr lang="ru-RU" dirty="0">
              <a:solidFill>
                <a:srgbClr val="00B0F0"/>
              </a:solidFill>
              <a:cs typeface="Shruti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Протестировано:  228 чел.</a:t>
            </a:r>
          </a:p>
          <a:p>
            <a:pPr marL="0" indent="0" algn="ctr">
              <a:buNone/>
            </a:pPr>
            <a:r>
              <a:rPr lang="ru-RU" sz="4800" dirty="0"/>
              <a:t>и</a:t>
            </a:r>
            <a:r>
              <a:rPr lang="ru-RU" sz="4800" dirty="0" smtClean="0"/>
              <a:t>з них:</a:t>
            </a:r>
          </a:p>
          <a:p>
            <a:pPr algn="ctr"/>
            <a:r>
              <a:rPr lang="ru-RU" sz="4800" dirty="0" smtClean="0"/>
              <a:t> Сельские ОУ- 73</a:t>
            </a:r>
          </a:p>
          <a:p>
            <a:pPr algn="ctr"/>
            <a:r>
              <a:rPr lang="ru-RU" sz="4800" dirty="0" smtClean="0"/>
              <a:t>Городские ОУ- 155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431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19256" cy="4206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Что исследовалось?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199856"/>
          </a:xfrm>
        </p:spPr>
        <p:txBody>
          <a:bodyPr>
            <a:normAutofit/>
          </a:bodyPr>
          <a:lstStyle/>
          <a:p>
            <a:r>
              <a:rPr lang="ru-RU" dirty="0" smtClean="0"/>
              <a:t>1. </a:t>
            </a:r>
            <a:r>
              <a:rPr lang="ru-RU" b="1" dirty="0">
                <a:solidFill>
                  <a:srgbClr val="FF0000"/>
                </a:solidFill>
              </a:rPr>
              <a:t>В</a:t>
            </a:r>
            <a:r>
              <a:rPr lang="ru-RU" b="1" dirty="0" smtClean="0">
                <a:solidFill>
                  <a:srgbClr val="FF0000"/>
                </a:solidFill>
              </a:rPr>
              <a:t>нимание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ru-RU" dirty="0" smtClean="0"/>
              <a:t>умение </a:t>
            </a:r>
            <a:r>
              <a:rPr lang="ru-RU" dirty="0"/>
              <a:t>самостоятельно действовать по образцу и осуществлять контроль, </a:t>
            </a:r>
            <a:r>
              <a:rPr lang="ru-RU" dirty="0" smtClean="0"/>
              <a:t>исследование темпа </a:t>
            </a:r>
            <a:r>
              <a:rPr lang="ru-RU" dirty="0"/>
              <a:t>работоспособности и </a:t>
            </a:r>
            <a:r>
              <a:rPr lang="ru-RU" dirty="0" smtClean="0"/>
              <a:t>способности не допускать ошибки.</a:t>
            </a:r>
          </a:p>
          <a:p>
            <a:r>
              <a:rPr lang="ru-RU" dirty="0" smtClean="0"/>
              <a:t>2. </a:t>
            </a:r>
            <a:r>
              <a:rPr lang="ru-RU" b="1" dirty="0">
                <a:solidFill>
                  <a:srgbClr val="FF0000"/>
                </a:solidFill>
              </a:rPr>
              <a:t>З</a:t>
            </a:r>
            <a:r>
              <a:rPr lang="ru-RU" b="1" dirty="0" smtClean="0">
                <a:solidFill>
                  <a:srgbClr val="FF0000"/>
                </a:solidFill>
              </a:rPr>
              <a:t>вукобуквенный </a:t>
            </a:r>
            <a:r>
              <a:rPr lang="ru-RU" b="1" dirty="0">
                <a:solidFill>
                  <a:srgbClr val="FF0000"/>
                </a:solidFill>
              </a:rPr>
              <a:t>анализ и синтез, фонематическое </a:t>
            </a:r>
            <a:r>
              <a:rPr lang="ru-RU" b="1" dirty="0" smtClean="0">
                <a:solidFill>
                  <a:srgbClr val="FF0000"/>
                </a:solidFill>
              </a:rPr>
              <a:t>восприятие </a:t>
            </a:r>
            <a:r>
              <a:rPr lang="ru-RU" dirty="0"/>
              <a:t>-</a:t>
            </a:r>
            <a:r>
              <a:rPr lang="ru-RU" dirty="0" smtClean="0"/>
              <a:t>фонематический слух, языковой анализ и синтез.</a:t>
            </a:r>
          </a:p>
          <a:p>
            <a:r>
              <a:rPr lang="ru-RU" b="1" dirty="0" smtClean="0"/>
              <a:t>3. </a:t>
            </a:r>
            <a:r>
              <a:rPr lang="ru-RU" b="1" dirty="0" smtClean="0">
                <a:solidFill>
                  <a:srgbClr val="FF0000"/>
                </a:solidFill>
              </a:rPr>
              <a:t>Зрительно-моторная координация и ориентировка на листе бумаги- </a:t>
            </a:r>
            <a:r>
              <a:rPr lang="ru-RU" dirty="0" smtClean="0"/>
              <a:t>развитие </a:t>
            </a:r>
            <a:r>
              <a:rPr lang="ru-RU" dirty="0"/>
              <a:t>произвольности, </a:t>
            </a:r>
            <a:r>
              <a:rPr lang="ru-RU" dirty="0" smtClean="0"/>
              <a:t>развитие мелкой мускулатуры </a:t>
            </a:r>
            <a:r>
              <a:rPr lang="ru-RU" dirty="0"/>
              <a:t>кисти рук, </a:t>
            </a:r>
            <a:r>
              <a:rPr lang="ru-RU" dirty="0" smtClean="0"/>
              <a:t>уровень </a:t>
            </a:r>
            <a:r>
              <a:rPr lang="ru-RU" dirty="0"/>
              <a:t>развития восприятия и ориентировки в </a:t>
            </a:r>
            <a:r>
              <a:rPr lang="ru-RU" dirty="0" smtClean="0"/>
              <a:t>пространстве.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54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847928"/>
          </a:xfrm>
        </p:spPr>
        <p:txBody>
          <a:bodyPr/>
          <a:lstStyle/>
          <a:p>
            <a:r>
              <a:rPr lang="ru-RU" sz="2800" dirty="0" smtClean="0"/>
              <a:t>4. </a:t>
            </a:r>
            <a:r>
              <a:rPr lang="ru-RU" sz="2800" b="1" dirty="0" smtClean="0">
                <a:solidFill>
                  <a:srgbClr val="FF0000"/>
                </a:solidFill>
              </a:rPr>
              <a:t>Мышление</a:t>
            </a:r>
            <a:r>
              <a:rPr lang="ru-RU" sz="2800" b="1" dirty="0" smtClean="0"/>
              <a:t>-</a:t>
            </a:r>
            <a:r>
              <a:rPr lang="ru-RU" sz="2800" dirty="0" smtClean="0"/>
              <a:t> анализ, обобщение, </a:t>
            </a:r>
            <a:r>
              <a:rPr lang="ru-RU" sz="2800" dirty="0"/>
              <a:t>классификация наглядного </a:t>
            </a:r>
            <a:r>
              <a:rPr lang="ru-RU" sz="2800" dirty="0" smtClean="0"/>
              <a:t>материала, умение ориентироваться на систему признаков.</a:t>
            </a:r>
          </a:p>
          <a:p>
            <a:r>
              <a:rPr lang="ru-RU" sz="2800" dirty="0" smtClean="0"/>
              <a:t>5. </a:t>
            </a:r>
            <a:r>
              <a:rPr lang="ru-RU" sz="2800" b="1" dirty="0" smtClean="0">
                <a:solidFill>
                  <a:srgbClr val="FF0000"/>
                </a:solidFill>
              </a:rPr>
              <a:t>Математические представления- </a:t>
            </a:r>
            <a:r>
              <a:rPr lang="ru-RU" sz="2800" dirty="0"/>
              <a:t>соотнесение числа и количества, </a:t>
            </a:r>
            <a:r>
              <a:rPr lang="ru-RU" sz="2800" dirty="0" err="1" smtClean="0"/>
              <a:t>сформированность</a:t>
            </a:r>
            <a:r>
              <a:rPr lang="ru-RU" sz="2800" dirty="0" smtClean="0"/>
              <a:t> </a:t>
            </a:r>
            <a:r>
              <a:rPr lang="ru-RU" sz="2800" dirty="0"/>
              <a:t>представлений «больше, меньше, равно</a:t>
            </a:r>
            <a:r>
              <a:rPr lang="ru-RU" sz="2800" dirty="0" smtClean="0"/>
              <a:t>»</a:t>
            </a:r>
            <a:r>
              <a:rPr lang="ru-RU" sz="2800" b="1" dirty="0" smtClean="0"/>
              <a:t>.</a:t>
            </a:r>
          </a:p>
          <a:p>
            <a:r>
              <a:rPr lang="ru-RU" sz="2800" b="1" dirty="0" smtClean="0"/>
              <a:t>6. </a:t>
            </a:r>
            <a:r>
              <a:rPr lang="ru-RU" sz="2800" b="1" dirty="0" err="1" smtClean="0">
                <a:solidFill>
                  <a:srgbClr val="FF0000"/>
                </a:solidFill>
              </a:rPr>
              <a:t>Саморегуляция</a:t>
            </a:r>
            <a:r>
              <a:rPr lang="ru-RU" sz="2800" b="1" dirty="0" smtClean="0">
                <a:solidFill>
                  <a:srgbClr val="FF0000"/>
                </a:solidFill>
              </a:rPr>
              <a:t> и организация деятельности- </a:t>
            </a:r>
            <a:r>
              <a:rPr lang="ru-RU" sz="2800" dirty="0" smtClean="0"/>
              <a:t>развитие самоконтроля, умение действовать по правилу, развитие кратковременной памяти, развитие волевой сферы</a:t>
            </a:r>
            <a:r>
              <a:rPr lang="ru-RU" sz="2800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80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689416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Мониторинг позволяет выявить уровень актуального развития ребенка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896544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развития (дети могут усваивать программу повышенного уровня);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развития (дети имеют уровень развития, соответствующий возрастной норме, могут усваивать общеобразовательную программу);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развития ниже среднего (дети нуждаются в развивающих занятиях);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развития (необходима консультация узких специалистов).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87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В результате мониторинга выявляется</a:t>
            </a:r>
            <a:br>
              <a:rPr lang="ru-RU" sz="3600" dirty="0" smtClean="0"/>
            </a:br>
            <a:r>
              <a:rPr lang="ru-RU" sz="3600" dirty="0" smtClean="0"/>
              <a:t> 3 уровня готовности к школе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Готовность- </a:t>
            </a:r>
            <a:r>
              <a:rPr lang="ru-RU" sz="2800" dirty="0" smtClean="0"/>
              <a:t>ребенок может успешно обучаться по развивающей и  общеобразовательной программе.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Частичная готовность- </a:t>
            </a:r>
            <a:r>
              <a:rPr lang="ru-RU" sz="2800" dirty="0" smtClean="0"/>
              <a:t>успешность обучения зависит от коррекции выявленных проблем в развитии ребенка.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Неготовность- </a:t>
            </a:r>
            <a:r>
              <a:rPr lang="ru-RU" sz="2800" dirty="0" smtClean="0"/>
              <a:t>дети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находятся </a:t>
            </a:r>
            <a:r>
              <a:rPr lang="ru-RU" sz="2800" dirty="0"/>
              <a:t>в «группе риска» по возникновению трудностей в обучении. </a:t>
            </a:r>
            <a:r>
              <a:rPr lang="ru-RU" sz="2800" dirty="0" smtClean="0"/>
              <a:t>Необходима коррекционная работа с узкими специалистами.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517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47248" cy="63668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Результаты по уровню развития детей (в %).</a:t>
            </a:r>
            <a:br>
              <a:rPr lang="ru-RU" sz="3200" b="1" dirty="0"/>
            </a:br>
            <a:r>
              <a:rPr lang="ru-RU" sz="3200" b="1" dirty="0"/>
              <a:t>Городские образовательные учреждения.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247605"/>
              </p:ext>
            </p:extLst>
          </p:nvPr>
        </p:nvGraphicFramePr>
        <p:xfrm>
          <a:off x="-252536" y="1196752"/>
          <a:ext cx="9396536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127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301608" cy="57606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Результаты по уровню готовности (в %)</a:t>
            </a:r>
            <a:br>
              <a:rPr lang="ru-RU" sz="3200" b="1" dirty="0"/>
            </a:br>
            <a:r>
              <a:rPr lang="ru-RU" sz="3200" b="1" dirty="0"/>
              <a:t>Городские образовательные учреждения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198985"/>
              </p:ext>
            </p:extLst>
          </p:nvPr>
        </p:nvGraphicFramePr>
        <p:xfrm>
          <a:off x="107504" y="1052736"/>
          <a:ext cx="9036496" cy="561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247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49266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Результаты по уровню развития детей (в %).</a:t>
            </a:r>
            <a:br>
              <a:rPr lang="ru-RU" sz="3200" b="1" dirty="0"/>
            </a:br>
            <a:r>
              <a:rPr lang="ru-RU" sz="3200" b="1" dirty="0"/>
              <a:t>Сельские образовательные учреждения.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146916"/>
              </p:ext>
            </p:extLst>
          </p:nvPr>
        </p:nvGraphicFramePr>
        <p:xfrm>
          <a:off x="0" y="1052736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626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57592" cy="79208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Результаты по уровню готовности (в %)</a:t>
            </a:r>
            <a:br>
              <a:rPr lang="ru-RU" sz="3600" b="1" dirty="0"/>
            </a:br>
            <a:r>
              <a:rPr lang="ru-RU" sz="3600" b="1" dirty="0"/>
              <a:t>Сельские образовательные учреждения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5968967"/>
              </p:ext>
            </p:extLst>
          </p:nvPr>
        </p:nvGraphicFramePr>
        <p:xfrm>
          <a:off x="0" y="1268760"/>
          <a:ext cx="914400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00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Сравнительный анализ уровня готовности к школе. Апрель 2017г. </a:t>
            </a:r>
            <a:r>
              <a:rPr lang="ru-RU" sz="2800" b="1" dirty="0"/>
              <a:t>и</a:t>
            </a:r>
            <a:r>
              <a:rPr lang="ru-RU" sz="2800" b="1" dirty="0" smtClean="0"/>
              <a:t> апрель 2018г.</a:t>
            </a:r>
            <a:br>
              <a:rPr lang="ru-RU" sz="2800" b="1" dirty="0" smtClean="0"/>
            </a:br>
            <a:r>
              <a:rPr lang="ru-RU" sz="2800" b="1" dirty="0" smtClean="0"/>
              <a:t> (городские ОУ) (в %)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99459773"/>
              </p:ext>
            </p:extLst>
          </p:nvPr>
        </p:nvGraphicFramePr>
        <p:xfrm>
          <a:off x="467544" y="764704"/>
          <a:ext cx="8424936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534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Сравнительный анализ уровня готовности к школе. Апрель 2017г. </a:t>
            </a:r>
            <a:r>
              <a:rPr lang="ru-RU" sz="2800" b="1" dirty="0"/>
              <a:t>и</a:t>
            </a:r>
            <a:r>
              <a:rPr lang="ru-RU" sz="2800" b="1" dirty="0" smtClean="0"/>
              <a:t> апрель 2018г.</a:t>
            </a:r>
            <a:br>
              <a:rPr lang="ru-RU" sz="2800" b="1" dirty="0" smtClean="0"/>
            </a:br>
            <a:r>
              <a:rPr lang="ru-RU" sz="2800" b="1" dirty="0" smtClean="0"/>
              <a:t> (сельские ОУ) (в %)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98261162"/>
              </p:ext>
            </p:extLst>
          </p:nvPr>
        </p:nvGraphicFramePr>
        <p:xfrm>
          <a:off x="251520" y="743138"/>
          <a:ext cx="8424936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2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МБОУ Алексеевская начальная школа-сад №4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 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уровень-6 человек                                                 Готов-10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человека                                                Частично готов-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уровень- 5 человек                                                   Не готов- 2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 3 человека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Замечания: 2 человека 2012 г. (из них 1-не готов, 1- частично готов)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44462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6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№3 «Петушок»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76064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уровень-10 человек                                                Готов-17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уровень- 7 человек                                             Частично готов- 3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уровень- 3 человека                                                 Не готов- 3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 3 человека</a:t>
            </a: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Замечание: </a:t>
            </a:r>
            <a:r>
              <a:rPr lang="ru-RU" sz="2000" dirty="0" smtClean="0">
                <a:solidFill>
                  <a:srgbClr val="FF0000"/>
                </a:solidFill>
              </a:rPr>
              <a:t>среди неготовых - 1 ребенок ОВЗ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667525"/>
              </p:ext>
            </p:extLst>
          </p:nvPr>
        </p:nvGraphicFramePr>
        <p:xfrm>
          <a:off x="323529" y="2708920"/>
          <a:ext cx="8568952" cy="3251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224136"/>
                <a:gridCol w="1224136"/>
                <a:gridCol w="1224136"/>
                <a:gridCol w="1224136"/>
                <a:gridCol w="1224136"/>
                <a:gridCol w="1224136"/>
              </a:tblGrid>
              <a:tr h="11221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1412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</a:tr>
              <a:tr h="71412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8992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07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№2 «Зайчик»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уровень-3 человека                                                  Готов-9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уровень- 3 человек                                                   Частично готов- 1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человек                                                      Не готов- 2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уровень- 2человека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393369"/>
              </p:ext>
            </p:extLst>
          </p:nvPr>
        </p:nvGraphicFramePr>
        <p:xfrm>
          <a:off x="251520" y="2708920"/>
          <a:ext cx="8496943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720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2058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68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№5 «Солнышко»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</a:rPr>
              <a:t>30 </a:t>
            </a:r>
            <a:r>
              <a:rPr lang="ru-RU" sz="1800" dirty="0" smtClean="0"/>
              <a:t> человек.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уровень-10 человек                                          Готов-27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уровень- 15 человек                                         Частично готов- 1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человека                                             Не готов- 2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000695"/>
              </p:ext>
            </p:extLst>
          </p:nvPr>
        </p:nvGraphicFramePr>
        <p:xfrm>
          <a:off x="251520" y="2708920"/>
          <a:ext cx="8496943" cy="331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4713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299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</a:tr>
              <a:tr h="7299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</a:tr>
              <a:tr h="7052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63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№4 «Березка»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уровень-3 человека                                             Готов-6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                                            Частично готов- 3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 человека                                              Не готов- 11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уровень- 12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784888"/>
              </p:ext>
            </p:extLst>
          </p:nvPr>
        </p:nvGraphicFramePr>
        <p:xfrm>
          <a:off x="251520" y="2708920"/>
          <a:ext cx="8496943" cy="331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4713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299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299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7052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3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№1 «Ромашка»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</a:rPr>
              <a:t>27</a:t>
            </a:r>
            <a:r>
              <a:rPr lang="ru-RU" sz="1800" dirty="0" smtClean="0"/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уровень-4 человека                                           Готов-18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уровень-10 человек                                           Частично готов- 4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уровень- 8 человек                                             Не готов- 5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уровень- 5 человек</a:t>
            </a: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FF0000"/>
                </a:solidFill>
              </a:rPr>
              <a:t>Среди неготовых- 1 ребенок ОВЗ</a:t>
            </a:r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922667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79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Алексеевский детский сад №6 «Пчелка»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уровень-11 человек                                          Готов-20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уровень-8  человек                                           Частично готов- 4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уровень- 5 человек                                             Не готов- 1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человек</a:t>
            </a: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FF0000"/>
                </a:solidFill>
              </a:rPr>
              <a:t>Среди неготовых- 1 ребенок ОВЗ</a:t>
            </a:r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167326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13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61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МБДОУ </a:t>
            </a:r>
            <a:r>
              <a:rPr lang="ru-RU" sz="2800" dirty="0" err="1" smtClean="0"/>
              <a:t>Лебяженский</a:t>
            </a:r>
            <a:r>
              <a:rPr lang="ru-RU" sz="2800" dirty="0" smtClean="0"/>
              <a:t> детский сад «</a:t>
            </a:r>
            <a:r>
              <a:rPr lang="ru-RU" sz="2800" dirty="0" err="1" smtClean="0"/>
              <a:t>Дюймовочка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человек                                             Готов-2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 человек                                            Частично готов- 1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                                               Не готов- 1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749448"/>
              </p:ext>
            </p:extLst>
          </p:nvPr>
        </p:nvGraphicFramePr>
        <p:xfrm>
          <a:off x="251520" y="2708920"/>
          <a:ext cx="8496943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720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2058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55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Степношенталинская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уровень-4 человека                                               Готов-5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 человек 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человек                                                Не готов- 0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человек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873009"/>
              </p:ext>
            </p:extLst>
          </p:nvPr>
        </p:nvGraphicFramePr>
        <p:xfrm>
          <a:off x="251521" y="2708920"/>
          <a:ext cx="8424934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62"/>
                <a:gridCol w="1203562"/>
                <a:gridCol w="1203562"/>
                <a:gridCol w="1203562"/>
                <a:gridCol w="1203562"/>
                <a:gridCol w="1203562"/>
                <a:gridCol w="1203562"/>
              </a:tblGrid>
              <a:tr h="11720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2058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1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МБДОУ </a:t>
            </a:r>
            <a:r>
              <a:rPr lang="ru-RU" sz="2800" dirty="0" err="1" smtClean="0"/>
              <a:t>Билярский</a:t>
            </a:r>
            <a:r>
              <a:rPr lang="ru-RU" sz="2800" dirty="0" smtClean="0"/>
              <a:t> детский сад «Сказка»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Готов-15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уровень-11  чел.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уровень- 6 чел.                                         Не готов-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уровень- 4 чел.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>
                <a:solidFill>
                  <a:srgbClr val="FF0000"/>
                </a:solidFill>
              </a:rPr>
              <a:t>Замечание: 4 задание выполнено неверно, нарушения в инструкции (работа цветными карандашами, ручкой)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641311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7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Сахаровская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уровень-3  чел.   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    Не готов- 4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уровень-4чел.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827630"/>
              </p:ext>
            </p:extLst>
          </p:nvPr>
        </p:nvGraphicFramePr>
        <p:xfrm>
          <a:off x="251521" y="2708920"/>
          <a:ext cx="8424934" cy="3456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62"/>
                <a:gridCol w="1203562"/>
                <a:gridCol w="1203562"/>
                <a:gridCol w="1203562"/>
                <a:gridCol w="1203562"/>
                <a:gridCol w="1203562"/>
                <a:gridCol w="1203562"/>
              </a:tblGrid>
              <a:tr h="11970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6173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6173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7359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69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Реченская</a:t>
            </a:r>
            <a:r>
              <a:rPr lang="ru-RU" sz="2800" dirty="0" smtClean="0"/>
              <a:t> </a:t>
            </a:r>
            <a:r>
              <a:rPr lang="ru-RU" sz="2800" dirty="0" err="1"/>
              <a:t>о</a:t>
            </a:r>
            <a:r>
              <a:rPr lang="ru-RU" sz="2800" dirty="0" err="1" smtClean="0"/>
              <a:t>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уровень-3 чел.                                                Готов-3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 чел.  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       Не готов- 0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025119"/>
              </p:ext>
            </p:extLst>
          </p:nvPr>
        </p:nvGraphicFramePr>
        <p:xfrm>
          <a:off x="251520" y="2708920"/>
          <a:ext cx="8568952" cy="3456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224136"/>
                <a:gridCol w="1224136"/>
                <a:gridCol w="1224136"/>
                <a:gridCol w="1224136"/>
                <a:gridCol w="1224136"/>
                <a:gridCol w="1224136"/>
              </a:tblGrid>
              <a:tr h="11970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6173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</a:tr>
              <a:tr h="76173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359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1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Левашовская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    Готов-2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уровень-2  чел.                                                Частично готов- 1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 чел.                                                  Не готов- 2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02399"/>
              </p:ext>
            </p:extLst>
          </p:nvPr>
        </p:nvGraphicFramePr>
        <p:xfrm>
          <a:off x="323529" y="2708921"/>
          <a:ext cx="8424934" cy="3438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/>
                <a:gridCol w="1182989"/>
                <a:gridCol w="1203562"/>
                <a:gridCol w="1203562"/>
                <a:gridCol w="1203562"/>
                <a:gridCol w="1203562"/>
                <a:gridCol w="1203562"/>
              </a:tblGrid>
              <a:tr h="119075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577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577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73206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7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Ялкинская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 (1- д/с не посещает).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 чел.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Не готов- 0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Замечание- из частично готовых- 1 д/с не посещает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25847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61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Чувашскомайнская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уровень- 0чел.                                              Не готов- 1 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</a:t>
            </a:r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>
                <a:solidFill>
                  <a:srgbClr val="FF0000"/>
                </a:solidFill>
              </a:rPr>
              <a:t>Замечание: 4 задание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666561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12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Ромодановская  </a:t>
            </a:r>
            <a:r>
              <a:rPr lang="ru-RU" sz="2800" dirty="0" err="1"/>
              <a:t>с</a:t>
            </a:r>
            <a:r>
              <a:rPr lang="ru-RU" sz="2800" dirty="0" err="1" smtClean="0"/>
              <a:t>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человека.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  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   Частично готов- 1чел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уровень- 0чел.                                                Не готов-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010706"/>
              </p:ext>
            </p:extLst>
          </p:nvPr>
        </p:nvGraphicFramePr>
        <p:xfrm>
          <a:off x="323529" y="2636912"/>
          <a:ext cx="8424934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62"/>
                <a:gridCol w="1203562"/>
                <a:gridCol w="1203562"/>
                <a:gridCol w="1203562"/>
                <a:gridCol w="1203562"/>
                <a:gridCol w="1203562"/>
                <a:gridCol w="1203562"/>
              </a:tblGrid>
              <a:tr h="11720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2058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1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Среднетиганская</a:t>
            </a:r>
            <a:r>
              <a:rPr lang="ru-RU" sz="2800" dirty="0" smtClean="0"/>
              <a:t>  </a:t>
            </a:r>
            <a:r>
              <a:rPr lang="ru-RU" sz="2800" dirty="0" err="1"/>
              <a:t>с</a:t>
            </a:r>
            <a:r>
              <a:rPr lang="ru-RU" sz="2800" dirty="0" err="1" smtClean="0"/>
              <a:t>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Готов--0чел.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Не готов- 1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242380"/>
              </p:ext>
            </p:extLst>
          </p:nvPr>
        </p:nvGraphicFramePr>
        <p:xfrm>
          <a:off x="251520" y="2636912"/>
          <a:ext cx="8496943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720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2058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32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Мокрокурналинская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    Готов-3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уровень-2чел.    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                                                Не готов- 2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</a:t>
            </a:r>
          </a:p>
          <a:p>
            <a:pPr marL="0" indent="0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813688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98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Шаминская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</a:rPr>
              <a:t>5</a:t>
            </a:r>
            <a:r>
              <a:rPr lang="ru-RU" sz="1800" dirty="0" smtClean="0"/>
              <a:t>  человек (из них 3- не посещают д/с).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IV</a:t>
            </a:r>
            <a:r>
              <a:rPr lang="ru-RU" sz="1800" dirty="0" smtClean="0">
                <a:solidFill>
                  <a:srgbClr val="FF0000"/>
                </a:solidFill>
              </a:rPr>
              <a:t> уровень-0 чел.                                            Готов-0 чел.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III</a:t>
            </a:r>
            <a:r>
              <a:rPr lang="ru-RU" sz="1800" dirty="0" smtClean="0">
                <a:solidFill>
                  <a:srgbClr val="FF0000"/>
                </a:solidFill>
              </a:rPr>
              <a:t> уровень-0чел. 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II</a:t>
            </a:r>
            <a:r>
              <a:rPr lang="ru-RU" sz="1800" dirty="0" smtClean="0">
                <a:solidFill>
                  <a:srgbClr val="FF0000"/>
                </a:solidFill>
              </a:rPr>
              <a:t> уровень-1 чел.                                            Не готов- 5 чел.</a:t>
            </a:r>
            <a:endParaRPr lang="en-US" sz="1800" dirty="0" smtClean="0">
              <a:solidFill>
                <a:srgbClr val="FF0000"/>
              </a:solidFill>
            </a:endParaRPr>
          </a:p>
          <a:p>
            <a:r>
              <a:rPr lang="en-US" sz="1800" dirty="0" smtClean="0">
                <a:solidFill>
                  <a:srgbClr val="FF0000"/>
                </a:solidFill>
              </a:rPr>
              <a:t>I</a:t>
            </a:r>
            <a:r>
              <a:rPr lang="ru-RU" sz="1800" dirty="0" smtClean="0">
                <a:solidFill>
                  <a:srgbClr val="FF0000"/>
                </a:solidFill>
              </a:rPr>
              <a:t> уровень- 4  чел.</a:t>
            </a:r>
          </a:p>
          <a:p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rgbClr val="FF0000"/>
              </a:solidFill>
            </a:endParaRPr>
          </a:p>
          <a:p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rgbClr val="FF0000"/>
              </a:solidFill>
            </a:endParaRPr>
          </a:p>
          <a:p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rgbClr val="FF0000"/>
              </a:solidFill>
            </a:endParaRPr>
          </a:p>
          <a:p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rgbClr val="FF0000"/>
              </a:solidFill>
            </a:endParaRPr>
          </a:p>
          <a:p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rgbClr val="FF0000"/>
              </a:solidFill>
            </a:endParaRPr>
          </a:p>
          <a:p>
            <a:r>
              <a:rPr lang="ru-RU" sz="1800" dirty="0" smtClean="0">
                <a:solidFill>
                  <a:srgbClr val="FF0000"/>
                </a:solidFill>
              </a:rPr>
              <a:t>Из неготовых- 3 детей д/с не посещают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Замечание: нарушение инструкции (работы выполнены ручкой:, 4 задание не подготовлено.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450458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6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Большеполянская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Протестировано- </a:t>
            </a:r>
            <a:r>
              <a:rPr lang="ru-RU" sz="1800" dirty="0" smtClean="0">
                <a:solidFill>
                  <a:srgbClr val="C00000"/>
                </a:solidFill>
              </a:rPr>
              <a:t>5 </a:t>
            </a:r>
            <a:r>
              <a:rPr lang="ru-RU" sz="1800" dirty="0" smtClean="0"/>
              <a:t> человек. </a:t>
            </a:r>
          </a:p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Интерпретировать невозможно, по причине некорректных данных.</a:t>
            </a:r>
          </a:p>
          <a:p>
            <a:pPr marL="0" indent="0">
              <a:buNone/>
            </a:pPr>
            <a:r>
              <a:rPr lang="ru-RU" dirty="0" smtClean="0"/>
              <a:t>Замечания: работы выполнены не по инструкции (работы выполнены ручкой, 4 задание не подготовлено, задания старого образца)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592864"/>
              </p:ext>
            </p:extLst>
          </p:nvPr>
        </p:nvGraphicFramePr>
        <p:xfrm>
          <a:off x="251520" y="2996952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08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Ерыклинская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   Не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702182"/>
              </p:ext>
            </p:extLst>
          </p:nvPr>
        </p:nvGraphicFramePr>
        <p:xfrm>
          <a:off x="251520" y="2708920"/>
          <a:ext cx="8496943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720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4586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2058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22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Краснобаранская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уровень- 1 чел.                                          Не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Замечание: 4 задание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595789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31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Большетиганская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 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Готов-2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уровень- 3 чел.                                          Не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664319"/>
              </p:ext>
            </p:extLst>
          </p:nvPr>
        </p:nvGraphicFramePr>
        <p:xfrm>
          <a:off x="251520" y="2708920"/>
          <a:ext cx="8496943" cy="331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4713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299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299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052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70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Подлесношенталинская</a:t>
            </a:r>
            <a:r>
              <a:rPr lang="ru-RU" sz="2800" dirty="0" smtClean="0"/>
              <a:t>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 чел.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Частично готов- 0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                                          Не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Замечание: 1 задание не по инструкции, 4 задание не подготовлено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578351"/>
              </p:ext>
            </p:extLst>
          </p:nvPr>
        </p:nvGraphicFramePr>
        <p:xfrm>
          <a:off x="251520" y="2708920"/>
          <a:ext cx="8496943" cy="300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0411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66253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54903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47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56467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МБОУ </a:t>
            </a:r>
            <a:r>
              <a:rPr lang="ru-RU" sz="2800" dirty="0" err="1" smtClean="0"/>
              <a:t>Куркульская</a:t>
            </a:r>
            <a:r>
              <a:rPr lang="ru-RU" sz="2800" dirty="0" smtClean="0"/>
              <a:t>  </a:t>
            </a:r>
            <a:r>
              <a:rPr lang="ru-RU" sz="2800" dirty="0" err="1" smtClean="0"/>
              <a:t>оош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6166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Протестировано-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человека.   Из них: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уровень-0 чел.                                         Готов-1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уровень-1чел.                                         Частично готов- 2 чел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уровень- 2 чел.                                          Не готов-0 чел.</a:t>
            </a:r>
            <a:endParaRPr lang="en-US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уровень- 0 чел.</a:t>
            </a: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156619"/>
              </p:ext>
            </p:extLst>
          </p:nvPr>
        </p:nvGraphicFramePr>
        <p:xfrm>
          <a:off x="251520" y="2708920"/>
          <a:ext cx="8496943" cy="3456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11970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Уровень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Зрительно-моторная координация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Математические представления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Мыслительные процессы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Звукобуквенный анализ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Саморегуляция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Внимание</a:t>
                      </a:r>
                      <a:endParaRPr lang="ru-RU" sz="1400" dirty="0"/>
                    </a:p>
                  </a:txBody>
                  <a:tcPr/>
                </a:tc>
              </a:tr>
              <a:tr h="76173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Высокий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</a:tr>
              <a:tr h="76173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средний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-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</a:tr>
              <a:tr h="7359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низкий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16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19256" cy="56467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«Сильные» и «слабые» направления подготовки в городских ДОУ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319081"/>
              </p:ext>
            </p:extLst>
          </p:nvPr>
        </p:nvGraphicFramePr>
        <p:xfrm>
          <a:off x="179512" y="942525"/>
          <a:ext cx="8640961" cy="5741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984"/>
                <a:gridCol w="975814"/>
                <a:gridCol w="1200685"/>
                <a:gridCol w="1200685"/>
                <a:gridCol w="1200685"/>
                <a:gridCol w="1102685"/>
                <a:gridCol w="1234423"/>
              </a:tblGrid>
              <a:tr h="1596318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Зрительно-моторная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координация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Математические представления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Мыслительная деятельность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-буквенный анализ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Саморегуляция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76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АНШ №4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</a:tr>
              <a:tr h="4476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«Петушок»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r>
                        <a:rPr lang="ru-RU" sz="2400" baseline="0" dirty="0" smtClean="0"/>
                        <a:t> 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</a:tr>
              <a:tr h="4476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«Зайчик»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</a:tr>
              <a:tr h="4476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«Солнышко»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 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</a:tr>
              <a:tr h="4476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«Березка»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</a:tr>
              <a:tr h="4476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«Ромашка»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</a:tr>
              <a:tr h="44763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«Пчелка»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 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+ 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/>
                </a:tc>
              </a:tr>
              <a:tr h="92510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   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-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  <a:p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848947"/>
              </p:ext>
            </p:extLst>
          </p:nvPr>
        </p:nvGraphicFramePr>
        <p:xfrm>
          <a:off x="179512" y="94916"/>
          <a:ext cx="8784977" cy="6574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142"/>
                <a:gridCol w="1032688"/>
                <a:gridCol w="1220696"/>
                <a:gridCol w="1220696"/>
                <a:gridCol w="1220696"/>
                <a:gridCol w="1121063"/>
                <a:gridCol w="1254996"/>
              </a:tblGrid>
              <a:tr h="1464999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Зрительно-моторная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координация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Математические представления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Мыслительная деятельность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-буквенный анализ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Саморегуляция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143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Лебяжье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547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Ст.Шент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</a:tr>
              <a:tr h="468629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Билярск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</a:tr>
              <a:tr h="468629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Сахаровка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</a:tr>
              <a:tr h="468629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Речное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</a:tr>
              <a:tr h="468629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Левашово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</a:tr>
              <a:tr h="468629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Ялкино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+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/>
                        <a:t>-</a:t>
                      </a:r>
                      <a:endParaRPr lang="ru-RU" sz="3600" b="1" dirty="0"/>
                    </a:p>
                  </a:txBody>
                  <a:tcPr/>
                </a:tc>
              </a:tr>
              <a:tr h="414438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Чув.Майна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4438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Ромодан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4440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Ср.Тиганы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93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31206"/>
              </p:ext>
            </p:extLst>
          </p:nvPr>
        </p:nvGraphicFramePr>
        <p:xfrm>
          <a:off x="179515" y="116633"/>
          <a:ext cx="8784973" cy="6552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236"/>
                <a:gridCol w="1025593"/>
                <a:gridCol w="1220695"/>
                <a:gridCol w="1220695"/>
                <a:gridCol w="1220695"/>
                <a:gridCol w="1121063"/>
                <a:gridCol w="1254996"/>
              </a:tblGrid>
              <a:tr h="1448647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Зрительно-моторная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координация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Математические представления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Мыслительная деятельность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-буквенный анализ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Саморегуляция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Внимание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15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Родники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8198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М.Курнали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15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7207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Б.Тиганы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8198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П.Шентала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15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Ерыкла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7207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Кр.Баран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8575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Куркул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87226"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>
                        <a:lnSpc>
                          <a:spcPct val="50000"/>
                        </a:lnSpc>
                      </a:pPr>
                      <a:endParaRPr lang="ru-RU" sz="32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>
                        <a:lnSpc>
                          <a:spcPct val="50000"/>
                        </a:lnSpc>
                      </a:pPr>
                      <a:endParaRPr lang="ru-RU" sz="40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pPr>
                        <a:lnSpc>
                          <a:spcPct val="50000"/>
                        </a:lnSpc>
                      </a:pPr>
                      <a:endParaRPr lang="ru-RU" sz="4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  <a:p>
                      <a:pPr>
                        <a:lnSpc>
                          <a:spcPct val="50000"/>
                        </a:lnSpc>
                      </a:pPr>
                      <a:endParaRPr lang="ru-RU" sz="40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  <a:p>
                      <a:pPr>
                        <a:lnSpc>
                          <a:spcPct val="50000"/>
                        </a:lnSpc>
                      </a:pPr>
                      <a:endParaRPr lang="ru-RU" sz="40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  <a:p>
                      <a:pPr>
                        <a:lnSpc>
                          <a:spcPct val="50000"/>
                        </a:lnSpc>
                      </a:pPr>
                      <a:endParaRPr lang="ru-RU" sz="40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>
                        <a:lnSpc>
                          <a:spcPct val="50000"/>
                        </a:lnSpc>
                      </a:pPr>
                      <a:endParaRPr lang="ru-RU" sz="40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50000"/>
                        </a:lnSpc>
                      </a:pPr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71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«Сильные» и «слабые» направления подготовки в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и сельских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635039"/>
              </p:ext>
            </p:extLst>
          </p:nvPr>
        </p:nvGraphicFramePr>
        <p:xfrm>
          <a:off x="107504" y="836712"/>
          <a:ext cx="9036496" cy="5832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635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491182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эффективность и качество подготовки дошкольников;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«проблемные» зоны в каждом ДОУ и разработать план коррекции;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детьми, показавшими низкий уровень готовности к школе, провести коррекционно- развивающую работу совместно с узкими специалистами.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78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1716</TotalTime>
  <Words>2555</Words>
  <Application>Microsoft Office PowerPoint</Application>
  <PresentationFormat>Экран (4:3)</PresentationFormat>
  <Paragraphs>1338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Поток</vt:lpstr>
      <vt:lpstr>Результаты мониторинга  готовности к школе воспитанников подготовительной группы ДОУ</vt:lpstr>
      <vt:lpstr>Общие сведения о дошкольниках</vt:lpstr>
      <vt:lpstr>Что исследовалось?</vt:lpstr>
      <vt:lpstr>Презентация PowerPoint</vt:lpstr>
      <vt:lpstr>Мониторинг позволяет выявить уровень актуального развития ребенка</vt:lpstr>
      <vt:lpstr>В результате мониторинга выявляется  3 уровня готовности к школе</vt:lpstr>
      <vt:lpstr>Результаты по уровню развития детей (в %). Городские образовательные учреждения.</vt:lpstr>
      <vt:lpstr>Результаты по уровню готовности (в %) Городские образовательные учреждения.</vt:lpstr>
      <vt:lpstr>Результаты по уровню развития детей (в %). Сельские образовательные учреждения.</vt:lpstr>
      <vt:lpstr>Результаты по уровню готовности (в %) Сельские образовательные учреждения</vt:lpstr>
      <vt:lpstr>Сравнительный анализ уровня готовности к школе. Апрель 2017г. и апрель 2018г.  (городские ОУ) (в %)</vt:lpstr>
      <vt:lpstr>Сравнительный анализ уровня готовности к школе. Апрель 2017г. и апрель 2018г.  (сельские ОУ) (в %)</vt:lpstr>
      <vt:lpstr>МБОУ Алексеевская начальная школа-сад №4</vt:lpstr>
      <vt:lpstr>МБДОУ Алексеевский детский сад №3 «Петушок»</vt:lpstr>
      <vt:lpstr>МБДОУ Алексеевский детский сад №2 «Зайчик»</vt:lpstr>
      <vt:lpstr>МБДОУ Алексеевский детский сад №5 «Солнышко»</vt:lpstr>
      <vt:lpstr>МБДОУ Алексеевский детский сад №4 «Березка»</vt:lpstr>
      <vt:lpstr>МБДОУ Алексеевский детский сад №1 «Ромашка»</vt:lpstr>
      <vt:lpstr>МБДОУ Алексеевский детский сад №6 «Пчелка»</vt:lpstr>
      <vt:lpstr>МБДОУ Лебяженский детский сад «Дюймовочка»</vt:lpstr>
      <vt:lpstr>МБОУ Степношенталинская оош</vt:lpstr>
      <vt:lpstr>МБДОУ Билярский детский сад «Сказка»</vt:lpstr>
      <vt:lpstr>МБОУ Сахаровская сош</vt:lpstr>
      <vt:lpstr>МБОУ Реченская оош</vt:lpstr>
      <vt:lpstr>МБОУ Левашовская оош</vt:lpstr>
      <vt:lpstr>МБОУ Ялкинская оош</vt:lpstr>
      <vt:lpstr>МБОУ Чувашскомайнская оош</vt:lpstr>
      <vt:lpstr>МБОУ Ромодановская  сош</vt:lpstr>
      <vt:lpstr>МБОУ Среднетиганская  сош</vt:lpstr>
      <vt:lpstr>МБОУ Мокрокурналинская сош</vt:lpstr>
      <vt:lpstr>МБОУ Шаминская оош</vt:lpstr>
      <vt:lpstr>МБОУ Большеполянская сош</vt:lpstr>
      <vt:lpstr>МБОУ Ерыклинская оош</vt:lpstr>
      <vt:lpstr>МБОУ Краснобаранская оош</vt:lpstr>
      <vt:lpstr>МБОУ Большетиганская оош</vt:lpstr>
      <vt:lpstr>МБОУ Подлесношенталинская оош</vt:lpstr>
      <vt:lpstr>МБОУ Куркульская  оош</vt:lpstr>
      <vt:lpstr>«Сильные» и «слабые» направления подготовки в городских ДОУ</vt:lpstr>
      <vt:lpstr>Презентация PowerPoint</vt:lpstr>
      <vt:lpstr>Презентация PowerPoint</vt:lpstr>
      <vt:lpstr>«Сильные» и «слабые» направления подготовки в городских и сельских ДОУ</vt:lpstr>
      <vt:lpstr>Методические рекомендации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мониторинга стартовой готовности к школе</dc:title>
  <dc:creator>ольга</dc:creator>
  <cp:lastModifiedBy>ольга</cp:lastModifiedBy>
  <cp:revision>76</cp:revision>
  <dcterms:created xsi:type="dcterms:W3CDTF">2017-05-19T05:04:32Z</dcterms:created>
  <dcterms:modified xsi:type="dcterms:W3CDTF">2018-05-18T12:59:24Z</dcterms:modified>
</cp:coreProperties>
</file>